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32918400" cy="21945600"/>
  <p:notesSz cx="5800725" cy="9094788"/>
  <p:embeddedFontLst>
    <p:embeddedFont>
      <p:font typeface="Amaranth" panose="02000503050000020004" pitchFamily="2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Quattrocento" panose="020F0502020204030204" pitchFamily="34" charset="0"/>
      <p:regular r:id="rId8"/>
      <p:bold r:id="rId9"/>
      <p:italic r:id="rId10"/>
      <p:boldItalic r:id="rId11"/>
    </p:embeddedFont>
    <p:embeddedFont>
      <p:font typeface="Quattrocento Sans" panose="020F0502020204030204" pitchFamily="34" charset="0"/>
      <p:regular r:id="rId12"/>
      <p:bold r:id="rId13"/>
      <p:italic r:id="rId14"/>
      <p:boldItalic r:id="rId15"/>
    </p:embeddedFont>
  </p:embeddedFontLst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6642" kern="1200">
        <a:solidFill>
          <a:schemeClr val="tx1"/>
        </a:solidFill>
        <a:latin typeface="Arial"/>
        <a:ea typeface="+mn-ea"/>
        <a:cs typeface="+mn-cs"/>
      </a:defRPr>
    </a:lvl1pPr>
    <a:lvl2pPr marL="326532" algn="l" rtl="0" fontAlgn="base">
      <a:spcBef>
        <a:spcPct val="0"/>
      </a:spcBef>
      <a:spcAft>
        <a:spcPct val="0"/>
      </a:spcAft>
      <a:defRPr sz="6642" kern="1200">
        <a:solidFill>
          <a:schemeClr val="tx1"/>
        </a:solidFill>
        <a:latin typeface="Arial"/>
        <a:ea typeface="+mn-ea"/>
        <a:cs typeface="+mn-cs"/>
      </a:defRPr>
    </a:lvl2pPr>
    <a:lvl3pPr marL="653064" algn="l" rtl="0" fontAlgn="base">
      <a:spcBef>
        <a:spcPct val="0"/>
      </a:spcBef>
      <a:spcAft>
        <a:spcPct val="0"/>
      </a:spcAft>
      <a:defRPr sz="6642" kern="1200">
        <a:solidFill>
          <a:schemeClr val="tx1"/>
        </a:solidFill>
        <a:latin typeface="Arial"/>
        <a:ea typeface="+mn-ea"/>
        <a:cs typeface="+mn-cs"/>
      </a:defRPr>
    </a:lvl3pPr>
    <a:lvl4pPr marL="979597" algn="l" rtl="0" fontAlgn="base">
      <a:spcBef>
        <a:spcPct val="0"/>
      </a:spcBef>
      <a:spcAft>
        <a:spcPct val="0"/>
      </a:spcAft>
      <a:defRPr sz="6642" kern="1200">
        <a:solidFill>
          <a:schemeClr val="tx1"/>
        </a:solidFill>
        <a:latin typeface="Arial"/>
        <a:ea typeface="+mn-ea"/>
        <a:cs typeface="+mn-cs"/>
      </a:defRPr>
    </a:lvl4pPr>
    <a:lvl5pPr marL="1306129" algn="l" rtl="0" fontAlgn="base">
      <a:spcBef>
        <a:spcPct val="0"/>
      </a:spcBef>
      <a:spcAft>
        <a:spcPct val="0"/>
      </a:spcAft>
      <a:defRPr sz="6642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653064" rtl="0" eaLnBrk="1" latinLnBrk="0" hangingPunct="1">
      <a:defRPr sz="6642" kern="1200">
        <a:solidFill>
          <a:schemeClr val="tx1"/>
        </a:solidFill>
        <a:latin typeface="Arial"/>
        <a:ea typeface="+mn-ea"/>
        <a:cs typeface="+mn-cs"/>
      </a:defRPr>
    </a:lvl6pPr>
    <a:lvl7pPr marL="1959193" algn="l" defTabSz="653064" rtl="0" eaLnBrk="1" latinLnBrk="0" hangingPunct="1">
      <a:defRPr sz="6642" kern="1200">
        <a:solidFill>
          <a:schemeClr val="tx1"/>
        </a:solidFill>
        <a:latin typeface="Arial"/>
        <a:ea typeface="+mn-ea"/>
        <a:cs typeface="+mn-cs"/>
      </a:defRPr>
    </a:lvl7pPr>
    <a:lvl8pPr marL="2285726" algn="l" defTabSz="653064" rtl="0" eaLnBrk="1" latinLnBrk="0" hangingPunct="1">
      <a:defRPr sz="6642" kern="1200">
        <a:solidFill>
          <a:schemeClr val="tx1"/>
        </a:solidFill>
        <a:latin typeface="Arial"/>
        <a:ea typeface="+mn-ea"/>
        <a:cs typeface="+mn-cs"/>
      </a:defRPr>
    </a:lvl8pPr>
    <a:lvl9pPr marL="2612258" algn="l" defTabSz="653064" rtl="0" eaLnBrk="1" latinLnBrk="0" hangingPunct="1">
      <a:defRPr sz="6642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DE8"/>
    <a:srgbClr val="D883FF"/>
    <a:srgbClr val="087C39"/>
    <a:srgbClr val="235078"/>
    <a:srgbClr val="B4D3E2"/>
    <a:srgbClr val="666666"/>
    <a:srgbClr val="AECFE0"/>
    <a:srgbClr val="A4C9DC"/>
    <a:srgbClr val="A7D1D9"/>
    <a:srgbClr val="AEC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1400" y="184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10" Type="http://schemas.openxmlformats.org/officeDocument/2006/relationships/font" Target="fonts/font8.fntdata"/><Relationship Id="rId19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56" y="6817784"/>
            <a:ext cx="27979688" cy="4703233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523" y="12435417"/>
            <a:ext cx="23043356" cy="5609167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304815" indent="0" algn="ctr">
              <a:buNone/>
              <a:defRPr/>
            </a:lvl2pPr>
            <a:lvl3pPr marL="609630" indent="0" algn="ctr">
              <a:buNone/>
              <a:defRPr/>
            </a:lvl3pPr>
            <a:lvl4pPr marL="914446" indent="0" algn="ctr">
              <a:buNone/>
              <a:defRPr/>
            </a:lvl4pPr>
            <a:lvl5pPr marL="1219261" indent="0" algn="ctr">
              <a:buNone/>
              <a:defRPr/>
            </a:lvl5pPr>
            <a:lvl6pPr marL="1524076" indent="0" algn="ctr">
              <a:buNone/>
              <a:defRPr/>
            </a:lvl6pPr>
            <a:lvl7pPr marL="1828891" indent="0" algn="ctr">
              <a:buNone/>
              <a:defRPr/>
            </a:lvl7pPr>
            <a:lvl8pPr marL="2133707" indent="0" algn="ctr">
              <a:buNone/>
              <a:defRPr/>
            </a:lvl8pPr>
            <a:lvl9pPr marL="243852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9E44D62-E9B9-4A1F-9D60-78A1B8BD2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74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A277C51-0625-40F0-8A02-D153CC2D7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590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080" y="878417"/>
            <a:ext cx="7406878" cy="18725093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444" y="878417"/>
            <a:ext cx="22106334" cy="18725093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C9A1A37-7051-412A-8F35-8483CD8F4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772C493-C7EB-4BEF-9EB3-C72AA1A17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4102293"/>
            <a:ext cx="27980878" cy="4358217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9301692"/>
            <a:ext cx="27980878" cy="48006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333"/>
            </a:lvl1pPr>
            <a:lvl2pPr marL="304815" indent="0">
              <a:buNone/>
              <a:defRPr sz="1200"/>
            </a:lvl2pPr>
            <a:lvl3pPr marL="609630" indent="0">
              <a:buNone/>
              <a:defRPr sz="1067"/>
            </a:lvl3pPr>
            <a:lvl4pPr marL="914446" indent="0">
              <a:buNone/>
              <a:defRPr sz="933"/>
            </a:lvl4pPr>
            <a:lvl5pPr marL="1219261" indent="0">
              <a:buNone/>
              <a:defRPr sz="933"/>
            </a:lvl5pPr>
            <a:lvl6pPr marL="1524076" indent="0">
              <a:buNone/>
              <a:defRPr sz="933"/>
            </a:lvl6pPr>
            <a:lvl7pPr marL="1828891" indent="0">
              <a:buNone/>
              <a:defRPr sz="933"/>
            </a:lvl7pPr>
            <a:lvl8pPr marL="2133707" indent="0">
              <a:buNone/>
              <a:defRPr sz="933"/>
            </a:lvl8pPr>
            <a:lvl9pPr marL="2438522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239EF23-2AC5-4B50-8C9E-5F8D49668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58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444" y="5120217"/>
            <a:ext cx="14756606" cy="14483293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6352" y="5120217"/>
            <a:ext cx="14756606" cy="14483293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BBD8762-0F6F-41F2-8E1E-C5EF6CE7F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972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4" y="4912784"/>
            <a:ext cx="14544675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4" y="6959600"/>
            <a:ext cx="14544675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328" y="4912784"/>
            <a:ext cx="14550630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328" y="6959600"/>
            <a:ext cx="14550630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245EB89-E1F0-4213-BFCF-D6A06A13C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566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9249905-9305-4041-8B60-8DE0824E81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121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C76933-D99D-4DC1-BD09-1072CC92B2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36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4" y="874184"/>
            <a:ext cx="10829925" cy="371792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6" y="874184"/>
            <a:ext cx="18402300" cy="18729325"/>
          </a:xfrm>
        </p:spPr>
        <p:txBody>
          <a:bodyPr/>
          <a:lstStyle>
            <a:defPPr>
              <a:defRPr kern="1200" smtId="4294967295"/>
            </a:defPPr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4" y="4592109"/>
            <a:ext cx="10829925" cy="150114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F6A5529-8465-4E7D-9DB8-D374C51CD7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11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997" y="15361709"/>
            <a:ext cx="19751280" cy="181398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997" y="1961092"/>
            <a:ext cx="19751280" cy="131667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997" y="17175693"/>
            <a:ext cx="19751280" cy="25749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C022C6C-C3BF-4CE1-8842-0AC597017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050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5444" y="878417"/>
            <a:ext cx="2962751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5444" y="5120217"/>
            <a:ext cx="29627512" cy="1448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5444" y="19984507"/>
            <a:ext cx="76819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3134940">
              <a:defRPr sz="48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6644" y="19984507"/>
            <a:ext cx="104251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3134940">
              <a:defRPr sz="48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044" y="19984507"/>
            <a:ext cx="76819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3134940">
              <a:defRPr sz="4800" smtClean="0">
                <a:latin typeface="Arial" pitchFamily="34" charset="0"/>
              </a:defRPr>
            </a:lvl1pPr>
          </a:lstStyle>
          <a:p>
            <a:pPr>
              <a:defRPr/>
            </a:pPr>
            <a:fld id="{25043CB6-A91D-4176-912B-555F54C38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09728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30149800" y="109728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73200" y="224536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1473200" y="230251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conceptualizingcobalt  Size: 36x24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3134940" rtl="0" eaLnBrk="0" fontAlgn="base" hangingPunct="0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4940" rtl="0" eaLnBrk="0" fontAlgn="base" hangingPunct="0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2pPr>
      <a:lvl3pPr algn="ctr" defTabSz="3134940" rtl="0" eaLnBrk="0" fontAlgn="base" hangingPunct="0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3pPr>
      <a:lvl4pPr algn="ctr" defTabSz="3134940" rtl="0" eaLnBrk="0" fontAlgn="base" hangingPunct="0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4pPr>
      <a:lvl5pPr algn="ctr" defTabSz="3134940" rtl="0" eaLnBrk="0" fontAlgn="base" hangingPunct="0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5pPr>
      <a:lvl6pPr marL="304815" algn="ctr" defTabSz="3134940" rtl="0" fontAlgn="base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6pPr>
      <a:lvl7pPr marL="609630" algn="ctr" defTabSz="3134940" rtl="0" fontAlgn="base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7pPr>
      <a:lvl8pPr marL="914446" algn="ctr" defTabSz="3134940" rtl="0" fontAlgn="base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8pPr>
      <a:lvl9pPr marL="1219261" algn="ctr" defTabSz="3134940" rtl="0" fontAlgn="base">
        <a:spcBef>
          <a:spcPct val="0"/>
        </a:spcBef>
        <a:spcAft>
          <a:spcPct val="0"/>
        </a:spcAft>
        <a:defRPr sz="15067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175867" indent="-1175867" algn="l" defTabSz="3134940" rtl="0" eaLnBrk="0" fontAlgn="base" hangingPunct="0">
        <a:spcBef>
          <a:spcPct val="20000"/>
        </a:spcBef>
        <a:spcAft>
          <a:spcPct val="0"/>
        </a:spcAft>
        <a:buChar char="•"/>
        <a:defRPr sz="11001">
          <a:solidFill>
            <a:schemeClr val="tx1"/>
          </a:solidFill>
          <a:latin typeface="+mn-lt"/>
          <a:ea typeface="+mn-ea"/>
          <a:cs typeface="+mn-cs"/>
        </a:defRPr>
      </a:lvl1pPr>
      <a:lvl2pPr marL="2547536" indent="-980066" algn="l" defTabSz="3134940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2pPr>
      <a:lvl3pPr marL="3919205" indent="-784265" algn="l" defTabSz="3134940" rtl="0" eaLnBrk="0" fontAlgn="base" hangingPunct="0">
        <a:spcBef>
          <a:spcPct val="20000"/>
        </a:spcBef>
        <a:spcAft>
          <a:spcPct val="0"/>
        </a:spcAft>
        <a:buChar char="•"/>
        <a:defRPr sz="8200">
          <a:solidFill>
            <a:schemeClr val="tx1"/>
          </a:solidFill>
          <a:latin typeface="+mn-lt"/>
        </a:defRPr>
      </a:lvl3pPr>
      <a:lvl4pPr marL="5486674" indent="-784265" algn="l" defTabSz="3134940" rtl="0" eaLnBrk="0" fontAlgn="base" hangingPunct="0">
        <a:spcBef>
          <a:spcPct val="20000"/>
        </a:spcBef>
        <a:spcAft>
          <a:spcPct val="0"/>
        </a:spcAft>
        <a:buChar char="–"/>
        <a:defRPr sz="6867">
          <a:solidFill>
            <a:schemeClr val="tx1"/>
          </a:solidFill>
          <a:latin typeface="+mn-lt"/>
        </a:defRPr>
      </a:lvl4pPr>
      <a:lvl5pPr marL="7054145" indent="-783206" algn="l" defTabSz="3134940" rtl="0" eaLnBrk="0" fontAlgn="base" hangingPunct="0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5pPr>
      <a:lvl6pPr marL="7358960" indent="-783206" algn="l" defTabSz="3134940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6pPr>
      <a:lvl7pPr marL="7663775" indent="-783206" algn="l" defTabSz="3134940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7pPr>
      <a:lvl8pPr marL="7968590" indent="-783206" algn="l" defTabSz="3134940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8pPr>
      <a:lvl9pPr marL="8273406" indent="-783206" algn="l" defTabSz="3134940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1E0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-32329" y="2"/>
            <a:ext cx="32950730" cy="3615882"/>
          </a:xfrm>
          <a:prstGeom prst="rect">
            <a:avLst/>
          </a:prstGeom>
          <a:gradFill>
            <a:gsLst>
              <a:gs pos="5000">
                <a:srgbClr val="235078"/>
              </a:gs>
              <a:gs pos="100000">
                <a:srgbClr val="1482A5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defPPr>
              <a:defRPr kern="1200" smtId="4294967295"/>
            </a:defPPr>
          </a:lstStyle>
          <a:p>
            <a:endParaRPr lang="en-US" sz="4428" b="1" dirty="0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-32328" y="20964846"/>
            <a:ext cx="32950730" cy="980753"/>
          </a:xfrm>
          <a:prstGeom prst="rect">
            <a:avLst/>
          </a:prstGeom>
          <a:gradFill>
            <a:gsLst>
              <a:gs pos="5000">
                <a:srgbClr val="235078"/>
              </a:gs>
              <a:gs pos="100000">
                <a:srgbClr val="1482A5"/>
              </a:gs>
            </a:gsLst>
            <a:lin ang="0" scaled="1"/>
          </a:gradFill>
          <a:ln>
            <a:noFill/>
          </a:ln>
        </p:spPr>
        <p:txBody>
          <a:bodyPr lIns="91440" tIns="45720" rIns="91440" bIns="45720" anchor="ctr"/>
          <a:lstStyle>
            <a:defPPr>
              <a:defRPr kern="1200" smtId="4294967295"/>
            </a:defPPr>
          </a:lstStyle>
          <a:p>
            <a:pPr defTabSz="3135999"/>
            <a:endParaRPr lang="en-US" sz="4428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31" name="Title 11">
            <a:extLst>
              <a:ext uri="{FF2B5EF4-FFF2-40B4-BE49-F238E27FC236}">
                <a16:creationId xmlns:a16="http://schemas.microsoft.com/office/drawing/2014/main" id="{A3F6428D-1FA6-42BA-BAEA-3577E1620F6B}"/>
              </a:ext>
            </a:extLst>
          </p:cNvPr>
          <p:cNvSpPr txBox="1"/>
          <p:nvPr/>
        </p:nvSpPr>
        <p:spPr>
          <a:xfrm>
            <a:off x="5566604" y="328777"/>
            <a:ext cx="21206852" cy="1831290"/>
          </a:xfrm>
          <a:prstGeom prst="rect">
            <a:avLst/>
          </a:prstGeom>
        </p:spPr>
        <p:txBody>
          <a:bodyPr lIns="85344" tIns="42672" rIns="85344" bIns="42672"/>
          <a:lstStyle>
            <a:defPPr>
              <a:defRPr kern="1200" smtId="4294967295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500" b="1" dirty="0">
                <a:solidFill>
                  <a:schemeClr val="bg1"/>
                </a:solidFill>
                <a:latin typeface="Quattrocento" panose="02020802030000000404" pitchFamily="18" charset="0"/>
              </a:rPr>
              <a:t>Making Sustainable Development Prediction to Prioritize Sustainable Development Goals (SDGs) Using</a:t>
            </a:r>
            <a:r>
              <a:rPr lang="zh-CN" altLang="en-US" sz="5500" b="1" dirty="0">
                <a:solidFill>
                  <a:schemeClr val="bg1"/>
                </a:solidFill>
                <a:latin typeface="Quattrocento" panose="02020802030000000404" pitchFamily="18" charset="0"/>
              </a:rPr>
              <a:t> </a:t>
            </a:r>
            <a:r>
              <a:rPr lang="en-US" altLang="zh-CN" sz="5500" b="1" dirty="0" err="1">
                <a:solidFill>
                  <a:schemeClr val="bg1"/>
                </a:solidFill>
                <a:latin typeface="Quattrocento" panose="02020802030000000404" pitchFamily="18" charset="0"/>
              </a:rPr>
              <a:t>TabNet</a:t>
            </a:r>
            <a:endParaRPr lang="en-US" altLang="zh-CN" sz="5500" b="1" dirty="0">
              <a:solidFill>
                <a:schemeClr val="bg1"/>
              </a:solidFill>
              <a:latin typeface="Quattrocento" panose="02020802030000000404" pitchFamily="18" charset="0"/>
            </a:endParaRPr>
          </a:p>
          <a:p>
            <a:pPr algn="l"/>
            <a:endParaRPr lang="en-US" sz="5700" dirty="0">
              <a:solidFill>
                <a:schemeClr val="bg1"/>
              </a:solidFill>
              <a:latin typeface="Amaranth" panose="02000503050000020004" pitchFamily="2" charset="0"/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30C08963-BE29-4B96-B122-F15F02A3F7E3}"/>
              </a:ext>
            </a:extLst>
          </p:cNvPr>
          <p:cNvSpPr txBox="1"/>
          <p:nvPr/>
        </p:nvSpPr>
        <p:spPr>
          <a:xfrm>
            <a:off x="2454030" y="2062618"/>
            <a:ext cx="27432000" cy="1440394"/>
          </a:xfrm>
          <a:prstGeom prst="rect">
            <a:avLst/>
          </a:prstGeom>
        </p:spPr>
        <p:txBody>
          <a:bodyPr lIns="85344" tIns="42672" rIns="85344" bIns="42672">
            <a:spAutoFit/>
          </a:bodyPr>
          <a:lstStyle>
            <a:defPPr>
              <a:defRPr kern="1200" smtId="4294967295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Zizheng</a:t>
            </a:r>
            <a:r>
              <a:rPr lang="en-US" altLang="zh-CN" sz="4000" dirty="0">
                <a:solidFill>
                  <a:schemeClr val="bg1"/>
                </a:solidFill>
                <a:latin typeface="Quattrocento Sans" panose="020B0502050000020003" pitchFamily="34" charset="0"/>
              </a:rPr>
              <a:t> Wang, Central South University     Mentor: Professor Al Chen            </a:t>
            </a: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latin typeface="Quattrocento Sans" panose="020B0502050000020003" pitchFamily="34" charset="0"/>
              </a:rPr>
              <a:t> Contact: wzz990506@gmail.com</a:t>
            </a: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17014" y="4640045"/>
            <a:ext cx="9342572" cy="4141596"/>
          </a:xfrm>
          <a:prstGeom prst="roundRect">
            <a:avLst>
              <a:gd name="adj" fmla="val 1380"/>
            </a:avLst>
          </a:prstGeom>
          <a:noFill/>
          <a:ln>
            <a:noFill/>
          </a:ln>
          <a:effectLst/>
        </p:spPr>
        <p:txBody>
          <a:bodyPr wrap="square" lIns="182880" tIns="45720" rIns="182880" bIns="45720" anchor="t" anchorCtr="0">
            <a:noAutofit/>
          </a:bodyPr>
          <a:lstStyle>
            <a:defPPr>
              <a:defRPr kern="1200" smtId="4294967295"/>
            </a:defPPr>
          </a:lstStyle>
          <a:p>
            <a:pPr defTabSz="3135999"/>
            <a:r>
              <a:rPr kumimoji="1" lang="en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</a:t>
            </a: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98FCC399-CA5D-4873-B45E-22BAE0F5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9848" y="3929200"/>
            <a:ext cx="14238493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altLang="zh-CN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Methodology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991B9DF0-7DD4-4C17-94B6-6C493D1C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9848" y="9986558"/>
            <a:ext cx="14246792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4. Results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C08CCD14-6632-49E3-A19B-81E98D46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287" y="3925910"/>
            <a:ext cx="7049256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sz="4000" dirty="0">
                <a:solidFill>
                  <a:schemeClr val="bg1"/>
                </a:solidFill>
                <a:latin typeface="Amaranth" panose="02000503050000020004" pitchFamily="2" charset="0"/>
              </a:rPr>
              <a:t>5. </a:t>
            </a:r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Contributions</a:t>
            </a:r>
            <a:endParaRPr lang="en-US" sz="4000" dirty="0">
              <a:solidFill>
                <a:schemeClr val="bg1"/>
              </a:solidFill>
              <a:latin typeface="Amaranth" panose="02000503050000020004" pitchFamily="2" charset="0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88D57C6D-9B7C-4799-9EEF-AD493DF30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1959" y="17507948"/>
            <a:ext cx="6734358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sz="4000" dirty="0">
                <a:solidFill>
                  <a:schemeClr val="bg1"/>
                </a:solidFill>
                <a:latin typeface="Amaranth" panose="02000503050000020004" pitchFamily="2" charset="0"/>
              </a:rPr>
              <a:t>References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20C51D2-3423-4C6C-A077-34B27F321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57" y="3929200"/>
            <a:ext cx="9342573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altLang="zh-CN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Introduction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2C6E9F3E-3183-4639-8BD4-4D30DDD1A58D}"/>
              </a:ext>
            </a:extLst>
          </p:cNvPr>
          <p:cNvSpPr txBox="1"/>
          <p:nvPr/>
        </p:nvSpPr>
        <p:spPr>
          <a:xfrm>
            <a:off x="25673822" y="18277906"/>
            <a:ext cx="6732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 General Assembly, </a:t>
            </a:r>
            <a:r>
              <a:rPr lang="en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Transforming our world: the 2030 Agenda for Sustainable Development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21 October 2015, A/RES/70/1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Arik,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Sercan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 and Tomas Pfister. “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TabNet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Attentive Interpretable Tabular Learning.” AAAI (2021).</a:t>
            </a:r>
          </a:p>
        </p:txBody>
      </p:sp>
      <p:pic>
        <p:nvPicPr>
          <p:cNvPr id="20" name="Picture 4" descr="White text on red brick 2x2">
            <a:extLst>
              <a:ext uri="{FF2B5EF4-FFF2-40B4-BE49-F238E27FC236}">
                <a16:creationId xmlns:a16="http://schemas.microsoft.com/office/drawing/2014/main" id="{7CE7A9D6-43FF-924F-830D-8E9DC17E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4" y="860841"/>
            <a:ext cx="4297659" cy="19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454AFBD1-36A2-8C42-BCEF-768304F4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697" y="322801"/>
            <a:ext cx="7076320" cy="3240836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A75CEE55-97B6-2048-8F5A-7217C564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362" y="10856167"/>
            <a:ext cx="9342572" cy="720000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182880" tIns="45720" rIns="182880" bIns="45720" anchor="ctr"/>
          <a:lstStyle>
            <a:defPPr>
              <a:defRPr kern="1200" smtId="4294967295"/>
            </a:defPPr>
          </a:lstStyle>
          <a:p>
            <a:pPr algn="ctr" defTabSz="3135999"/>
            <a:r>
              <a:rPr lang="en-US" altLang="zh-CN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maranth" panose="02000503050000020004" pitchFamily="2" charset="0"/>
              </a:rPr>
              <a:t>Data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4AAD3B4-D575-2E4E-9B93-F4E0DC55E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11" y="10355780"/>
            <a:ext cx="9342573" cy="10473161"/>
          </a:xfrm>
          <a:prstGeom prst="roundRect">
            <a:avLst>
              <a:gd name="adj" fmla="val 1380"/>
            </a:avLst>
          </a:prstGeom>
          <a:noFill/>
          <a:ln>
            <a:noFill/>
          </a:ln>
          <a:effectLst/>
        </p:spPr>
        <p:txBody>
          <a:bodyPr wrap="square" lIns="182880" tIns="45720" rIns="182880" bIns="45720" anchor="t" anchorCtr="0">
            <a:noAutofit/>
          </a:bodyPr>
          <a:lstStyle>
            <a:defPPr>
              <a:defRPr kern="1200" smtId="4294967295"/>
            </a:defPPr>
          </a:lstStyle>
          <a:p>
            <a:pPr defTabSz="3135999"/>
            <a:endParaRPr lang="en-US" sz="2400" dirty="0">
              <a:solidFill>
                <a:sysClr val="windowText" lastClr="000000"/>
              </a:solidFill>
              <a:latin typeface="Amaranth" panose="02000503050000020004" pitchFamily="2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8FD1B4-8F6E-3A47-A563-4E8B3A1A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62445" y="11906165"/>
            <a:ext cx="10305084" cy="8795953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5E1169-709D-6945-97C7-37364FECE618}"/>
              </a:ext>
            </a:extLst>
          </p:cNvPr>
          <p:cNvSpPr/>
          <p:nvPr/>
        </p:nvSpPr>
        <p:spPr>
          <a:xfrm>
            <a:off x="1594348" y="19711235"/>
            <a:ext cx="7418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Fig.1. Data preprocessing pipeline to prepare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UN SDG Framework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Sustainable Development Index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datasets.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3E4102-1225-864D-83F9-75E4E42DC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76" y="12785915"/>
            <a:ext cx="3757267" cy="75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794593-2FFA-0A42-8C78-48188E014AEB}"/>
              </a:ext>
            </a:extLst>
          </p:cNvPr>
          <p:cNvSpPr txBox="1"/>
          <p:nvPr/>
        </p:nvSpPr>
        <p:spPr>
          <a:xfrm>
            <a:off x="466563" y="4661779"/>
            <a:ext cx="9357870" cy="495520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Since the UN proposed </a:t>
            </a:r>
            <a:r>
              <a:rPr kumimoji="1" lang="en" altLang="zh-CN" sz="3600" i="1" dirty="0">
                <a:latin typeface="Calibri" panose="020F0502020204030204" pitchFamily="34" charset="0"/>
                <a:cs typeface="Calibri" panose="020F0502020204030204" pitchFamily="34" charset="0"/>
              </a:rPr>
              <a:t>The 2030 Agenda for Sustainable Development </a:t>
            </a:r>
            <a:r>
              <a:rPr kumimoji="1" lang="en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and the 17 SDGs, how to accelerate the achievement of these goals has become a worldwide issue. This project intends to build a machine learning model to predict sustainable development given some indicators and prioritize the SDGs based on their importance for sustainable development.</a:t>
            </a:r>
          </a:p>
          <a:p>
            <a:endParaRPr kumimoji="1" lang="zh-CN" altLang="en-US" sz="2800" dirty="0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417BA450-49C3-D34C-83E1-862D27262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2001" y="4667935"/>
            <a:ext cx="14459754" cy="5564436"/>
          </a:xfrm>
          <a:prstGeom prst="roundRect">
            <a:avLst>
              <a:gd name="adj" fmla="val 1380"/>
            </a:avLst>
          </a:prstGeom>
          <a:noFill/>
          <a:ln>
            <a:noFill/>
          </a:ln>
          <a:effectLst/>
        </p:spPr>
        <p:txBody>
          <a:bodyPr wrap="square" lIns="182880" tIns="45720" rIns="182880" bIns="45720" anchor="t" anchorCtr="0">
            <a:noAutofit/>
          </a:bodyPr>
          <a:lstStyle>
            <a:defPPr>
              <a:defRPr kern="1200" smtId="4294967295"/>
            </a:defPPr>
          </a:lstStyle>
          <a:p>
            <a:pPr defTabSz="3135999"/>
            <a:r>
              <a:rPr kumimoji="1" lang="en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</a:t>
            </a: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135999"/>
            <a:endParaRPr kumimoji="1" lang="en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F996C49-29C5-0744-922A-65922E75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550" y="4661779"/>
            <a:ext cx="8324738" cy="49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1B09BA7-4381-EE4C-B97C-86945E59EE6E}"/>
              </a:ext>
            </a:extLst>
          </p:cNvPr>
          <p:cNvSpPr txBox="1"/>
          <p:nvPr/>
        </p:nvSpPr>
        <p:spPr>
          <a:xfrm>
            <a:off x="25101755" y="13450529"/>
            <a:ext cx="184731" cy="1114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B4D264-4569-D644-8F78-91BCC9670FB4}"/>
              </a:ext>
            </a:extLst>
          </p:cNvPr>
          <p:cNvSpPr txBox="1"/>
          <p:nvPr/>
        </p:nvSpPr>
        <p:spPr>
          <a:xfrm>
            <a:off x="12859783" y="9547372"/>
            <a:ext cx="360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Fig.2. </a:t>
            </a:r>
            <a:r>
              <a:rPr kumimoji="1"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TabNet’s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07167E-F98D-1F43-8C05-C9B21422CE11}"/>
              </a:ext>
            </a:extLst>
          </p:cNvPr>
          <p:cNvSpPr txBox="1"/>
          <p:nvPr/>
        </p:nvSpPr>
        <p:spPr>
          <a:xfrm>
            <a:off x="19427093" y="5022855"/>
            <a:ext cx="531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of </a:t>
            </a:r>
            <a:r>
              <a:rPr kumimoji="1" lang="en-US" altLang="zh-CN" sz="3600" b="1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TabNet</a:t>
            </a:r>
            <a:r>
              <a:rPr kumimoji="1" lang="en-US" altLang="zh-CN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36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4" name="表格 54">
            <a:extLst>
              <a:ext uri="{FF2B5EF4-FFF2-40B4-BE49-F238E27FC236}">
                <a16:creationId xmlns:a16="http://schemas.microsoft.com/office/drawing/2014/main" id="{F2F550A8-4943-2C46-B0DA-171A7E95A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1602"/>
              </p:ext>
            </p:extLst>
          </p:nvPr>
        </p:nvGraphicFramePr>
        <p:xfrm>
          <a:off x="15811097" y="11069915"/>
          <a:ext cx="8927243" cy="413763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294378">
                  <a:extLst>
                    <a:ext uri="{9D8B030D-6E8A-4147-A177-3AD203B41FA5}">
                      <a16:colId xmlns:a16="http://schemas.microsoft.com/office/drawing/2014/main" val="2538570660"/>
                    </a:ext>
                  </a:extLst>
                </a:gridCol>
                <a:gridCol w="1913088">
                  <a:extLst>
                    <a:ext uri="{9D8B030D-6E8A-4147-A177-3AD203B41FA5}">
                      <a16:colId xmlns:a16="http://schemas.microsoft.com/office/drawing/2014/main" val="3493695102"/>
                    </a:ext>
                  </a:extLst>
                </a:gridCol>
                <a:gridCol w="1709574">
                  <a:extLst>
                    <a:ext uri="{9D8B030D-6E8A-4147-A177-3AD203B41FA5}">
                      <a16:colId xmlns:a16="http://schemas.microsoft.com/office/drawing/2014/main" val="1011097420"/>
                    </a:ext>
                  </a:extLst>
                </a:gridCol>
                <a:gridCol w="1154504">
                  <a:extLst>
                    <a:ext uri="{9D8B030D-6E8A-4147-A177-3AD203B41FA5}">
                      <a16:colId xmlns:a16="http://schemas.microsoft.com/office/drawing/2014/main" val="1754944953"/>
                    </a:ext>
                  </a:extLst>
                </a:gridCol>
                <a:gridCol w="1855699">
                  <a:extLst>
                    <a:ext uri="{9D8B030D-6E8A-4147-A177-3AD203B41FA5}">
                      <a16:colId xmlns:a16="http://schemas.microsoft.com/office/drawing/2014/main" val="1342993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Balanced Accuracy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Log Loss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011977"/>
                  </a:ext>
                </a:extLst>
              </a:tr>
              <a:tr h="525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70C0"/>
                          </a:solidFill>
                        </a:rPr>
                        <a:t>Tuned </a:t>
                      </a:r>
                      <a:r>
                        <a:rPr lang="en-US" altLang="zh-CN" sz="2400" dirty="0" err="1">
                          <a:solidFill>
                            <a:srgbClr val="0070C0"/>
                          </a:solidFill>
                        </a:rPr>
                        <a:t>TabNet</a:t>
                      </a:r>
                      <a:endParaRPr lang="zh-CN" altLang="en-US" sz="2400" dirty="0">
                        <a:solidFill>
                          <a:srgbClr val="0070C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70C0"/>
                          </a:solidFill>
                        </a:rPr>
                        <a:t>91.81%</a:t>
                      </a:r>
                      <a:endParaRPr lang="zh-CN" altLang="en-US" sz="2400" dirty="0">
                        <a:solidFill>
                          <a:srgbClr val="0070C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0.9317 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98.61%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0.1712 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884548"/>
                  </a:ext>
                </a:extLst>
              </a:tr>
              <a:tr h="525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rgbClr val="0070C0"/>
                          </a:solidFill>
                        </a:rPr>
                        <a:t>TabNet</a:t>
                      </a:r>
                      <a:endParaRPr lang="zh-CN" altLang="en-US" sz="2400" dirty="0">
                        <a:solidFill>
                          <a:srgbClr val="0070C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70C0"/>
                          </a:solidFill>
                        </a:rPr>
                        <a:t>90.36%</a:t>
                      </a:r>
                      <a:endParaRPr lang="zh-CN" altLang="en-US" sz="2400" dirty="0">
                        <a:solidFill>
                          <a:srgbClr val="0070C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0.9314 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98.41%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0.1816 </a:t>
                      </a:r>
                      <a:endParaRPr lang="en-US" altLang="zh-CN" sz="2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2983142"/>
                  </a:ext>
                </a:extLst>
              </a:tr>
              <a:tr h="429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88.86%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0.9266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98.44%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0.1966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0701492"/>
                  </a:ext>
                </a:extLst>
              </a:tr>
              <a:tr h="4228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87.79%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0.9112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98.16%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0.2426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1882358"/>
                  </a:ext>
                </a:extLst>
              </a:tr>
              <a:tr h="386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0.8171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91.89%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0.4350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7946543"/>
                  </a:ext>
                </a:extLst>
              </a:tr>
              <a:tr h="525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AdaBoost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72.91%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0.7273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82.04%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0.9073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187228"/>
                  </a:ext>
                </a:extLst>
              </a:tr>
            </a:tbl>
          </a:graphicData>
        </a:graphic>
      </p:graphicFrame>
      <p:pic>
        <p:nvPicPr>
          <p:cNvPr id="1024" name="图片 1023" descr="图表, 条形图&#10;&#10;描述已自动生成">
            <a:extLst>
              <a:ext uri="{FF2B5EF4-FFF2-40B4-BE49-F238E27FC236}">
                <a16:creationId xmlns:a16="http://schemas.microsoft.com/office/drawing/2014/main" id="{17BB55B4-0EED-5345-92D8-7FE043779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550" y="15318217"/>
            <a:ext cx="8539400" cy="5461125"/>
          </a:xfrm>
          <a:prstGeom prst="rect">
            <a:avLst/>
          </a:prstGeom>
        </p:spPr>
      </p:pic>
      <p:pic>
        <p:nvPicPr>
          <p:cNvPr id="1028" name="图片 1027">
            <a:extLst>
              <a:ext uri="{FF2B5EF4-FFF2-40B4-BE49-F238E27FC236}">
                <a16:creationId xmlns:a16="http://schemas.microsoft.com/office/drawing/2014/main" id="{351FEDB4-2457-664B-B01F-C50B116BE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0961" y="5763560"/>
            <a:ext cx="6307379" cy="3460685"/>
          </a:xfrm>
          <a:prstGeom prst="rect">
            <a:avLst/>
          </a:prstGeom>
        </p:spPr>
      </p:pic>
      <p:pic>
        <p:nvPicPr>
          <p:cNvPr id="1030" name="图片 1029" descr="徽标, 图标&#10;&#10;中度可信度描述已自动生成">
            <a:extLst>
              <a:ext uri="{FF2B5EF4-FFF2-40B4-BE49-F238E27FC236}">
                <a16:creationId xmlns:a16="http://schemas.microsoft.com/office/drawing/2014/main" id="{A8114750-FD3C-0045-B43C-D92FE1509C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0" y="9064131"/>
            <a:ext cx="9383454" cy="1717649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F2C9E719-E2E3-DE47-AE0E-D8A9E55A76EA}"/>
              </a:ext>
            </a:extLst>
          </p:cNvPr>
          <p:cNvSpPr/>
          <p:nvPr/>
        </p:nvSpPr>
        <p:spPr>
          <a:xfrm>
            <a:off x="18126702" y="10649015"/>
            <a:ext cx="465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Table 1. Evaluation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and comparison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AD969186-1E94-F34B-9222-9D8929AAC1B8}"/>
              </a:ext>
            </a:extLst>
          </p:cNvPr>
          <p:cNvSpPr txBox="1"/>
          <p:nvPr/>
        </p:nvSpPr>
        <p:spPr>
          <a:xfrm>
            <a:off x="10491550" y="10686559"/>
            <a:ext cx="53195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en-U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TabNet</a:t>
            </a:r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significantly outperforms other popular machine learning models.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en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Room to improve the performance through hyperparameter tuning.</a:t>
            </a:r>
            <a:endParaRPr kumimoji="1"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275BC07-10D1-8145-91CD-B8663DF467C4}"/>
              </a:ext>
            </a:extLst>
          </p:cNvPr>
          <p:cNvSpPr txBox="1"/>
          <p:nvPr/>
        </p:nvSpPr>
        <p:spPr>
          <a:xfrm>
            <a:off x="19149647" y="16585239"/>
            <a:ext cx="5319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en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Obtained the top 5 most important indicators according to their global feature attributes ranking (left figure).</a:t>
            </a:r>
            <a:endParaRPr kumimoji="1"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9" name="矩形 1038">
            <a:extLst>
              <a:ext uri="{FF2B5EF4-FFF2-40B4-BE49-F238E27FC236}">
                <a16:creationId xmlns:a16="http://schemas.microsoft.com/office/drawing/2014/main" id="{11EC2FE3-FA59-704A-8D27-B0AD530A1151}"/>
              </a:ext>
            </a:extLst>
          </p:cNvPr>
          <p:cNvSpPr/>
          <p:nvPr/>
        </p:nvSpPr>
        <p:spPr>
          <a:xfrm>
            <a:off x="25401287" y="4661208"/>
            <a:ext cx="70492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Built an instance-wise </a:t>
            </a:r>
            <a:r>
              <a:rPr kumimoji="1" lang="en-U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TabNet</a:t>
            </a:r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model to classify sustainable development level based on existing framework.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Identified the most important indicators for sustainable development, and provided constructive advice on what SDGs to prioritize.</a:t>
            </a:r>
          </a:p>
        </p:txBody>
      </p:sp>
      <p:graphicFrame>
        <p:nvGraphicFramePr>
          <p:cNvPr id="88" name="表格 90">
            <a:extLst>
              <a:ext uri="{FF2B5EF4-FFF2-40B4-BE49-F238E27FC236}">
                <a16:creationId xmlns:a16="http://schemas.microsoft.com/office/drawing/2014/main" id="{EB340915-0AF4-444F-A378-0ABA47B57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3982"/>
              </p:ext>
            </p:extLst>
          </p:nvPr>
        </p:nvGraphicFramePr>
        <p:xfrm>
          <a:off x="25671959" y="10213961"/>
          <a:ext cx="6734358" cy="69951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11827">
                  <a:extLst>
                    <a:ext uri="{9D8B030D-6E8A-4147-A177-3AD203B41FA5}">
                      <a16:colId xmlns:a16="http://schemas.microsoft.com/office/drawing/2014/main" val="3862271492"/>
                    </a:ext>
                  </a:extLst>
                </a:gridCol>
                <a:gridCol w="3320716">
                  <a:extLst>
                    <a:ext uri="{9D8B030D-6E8A-4147-A177-3AD203B41FA5}">
                      <a16:colId xmlns:a16="http://schemas.microsoft.com/office/drawing/2014/main" val="2393452218"/>
                    </a:ext>
                  </a:extLst>
                </a:gridCol>
                <a:gridCol w="1701815">
                  <a:extLst>
                    <a:ext uri="{9D8B030D-6E8A-4147-A177-3AD203B41FA5}">
                      <a16:colId xmlns:a16="http://schemas.microsoft.com/office/drawing/2014/main" val="1993037062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Indicator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Advice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54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/>
                        <a:t>Child mortality rate</a:t>
                      </a:r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15000 children die on average every single day.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Reducing child mortality is a key target of the SDGs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513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dirty="0"/>
                        <a:t>Services, value added per worker</a:t>
                      </a: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50" dirty="0"/>
                        <a:t>A measure of labor productivity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50" dirty="0"/>
                        <a:t>Balance productivity and sustainability 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36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/>
                        <a:t>Access to electricity</a:t>
                      </a: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Crucial for poverty alleviation, economic growth and improved living standards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Access to affordable, reliable and modern energy services must be assured for all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82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dirty="0"/>
                        <a:t>CO2 emissions</a:t>
                      </a: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Primary driver of climate change and undoubtedly</a:t>
                      </a:r>
                      <a:r>
                        <a:rPr lang="zh-CN" altLang="en-US" sz="165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zh-CN" sz="1650" b="0" kern="1200" dirty="0">
                          <a:solidFill>
                            <a:schemeClr val="dk1"/>
                          </a:solidFill>
                          <a:effectLst/>
                        </a:rPr>
                        <a:t>the most important in the environmental pillar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50" dirty="0"/>
                        <a:t>The whole world needs to unite</a:t>
                      </a:r>
                      <a:r>
                        <a:rPr lang="zh-CN" altLang="en-US" sz="1650" dirty="0"/>
                        <a:t> </a:t>
                      </a:r>
                      <a:r>
                        <a:rPr lang="en-US" altLang="zh-CN" sz="1650" dirty="0"/>
                        <a:t>to reduce it. China and USA must take a stand.</a:t>
                      </a:r>
                      <a:endParaRPr lang="zh-CN" altLang="en-US" sz="16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430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dirty="0"/>
                        <a:t>GNI per capita</a:t>
                      </a: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Representation of the economy of a country and a measure of social fairness.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dirty="0"/>
                        <a:t>"Equal pay for work of equal value”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590083"/>
                  </a:ext>
                </a:extLst>
              </a:tr>
            </a:tbl>
          </a:graphicData>
        </a:graphic>
      </p:graphicFrame>
      <p:sp>
        <p:nvSpPr>
          <p:cNvPr id="90" name="矩形 89">
            <a:extLst>
              <a:ext uri="{FF2B5EF4-FFF2-40B4-BE49-F238E27FC236}">
                <a16:creationId xmlns:a16="http://schemas.microsoft.com/office/drawing/2014/main" id="{2A4125E3-A560-0340-AC06-5D38AAB17665}"/>
              </a:ext>
            </a:extLst>
          </p:cNvPr>
          <p:cNvSpPr/>
          <p:nvPr/>
        </p:nvSpPr>
        <p:spPr>
          <a:xfrm>
            <a:off x="26881511" y="9750953"/>
            <a:ext cx="465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Table 2. Advice on prioritizing SDGs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conceptualizingcobalt|09-2018"/>
</p:tagLst>
</file>

<file path=ppt/theme/theme1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445</Words>
  <Application>Microsoft Macintosh PowerPoint</Application>
  <PresentationFormat>自定义</PresentationFormat>
  <Paragraphs>87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Quattrocento Sans</vt:lpstr>
      <vt:lpstr>Amaranth</vt:lpstr>
      <vt:lpstr>Calibri</vt:lpstr>
      <vt:lpstr>Arial</vt:lpstr>
      <vt:lpstr>Quattrocento</vt:lpstr>
      <vt:lpstr>Default Design</vt:lpstr>
      <vt:lpstr>PowerPoint 演示文稿</vt:lpstr>
    </vt:vector>
  </TitlesOfParts>
  <Company>Graphicsland/MAKESIGNS.COM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Example Of A Sample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vip399</cp:lastModifiedBy>
  <cp:revision>83</cp:revision>
  <dcterms:modified xsi:type="dcterms:W3CDTF">2021-08-07T15:01:48Z</dcterms:modified>
  <cp:category>scientific poster PowerPoint</cp:category>
</cp:coreProperties>
</file>